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Playfair Display Medium"/>
      <p:regular r:id="rId32"/>
      <p:bold r:id="rId33"/>
      <p:italic r:id="rId34"/>
      <p:boldItalic r:id="rId35"/>
    </p:embeddedFont>
    <p:embeddedFont>
      <p:font typeface="Amatic SC"/>
      <p:regular r:id="rId36"/>
      <p:bold r:id="rId37"/>
    </p:embeddedFont>
    <p:embeddedFont>
      <p:font typeface="Playfair Display"/>
      <p:regular r:id="rId38"/>
      <p:bold r:id="rId39"/>
      <p:italic r:id="rId40"/>
      <p:boldItalic r:id="rId41"/>
    </p:embeddedFont>
    <p:embeddedFont>
      <p:font typeface="Montserrat"/>
      <p:regular r:id="rId42"/>
      <p:bold r:id="rId43"/>
      <p:italic r:id="rId44"/>
      <p:boldItalic r:id="rId45"/>
    </p:embeddedFont>
    <p:embeddedFont>
      <p:font typeface="Source Code Pro"/>
      <p:regular r:id="rId46"/>
      <p:bold r:id="rId47"/>
      <p:italic r:id="rId48"/>
      <p:boldItalic r:id="rId49"/>
    </p:embeddedFont>
    <p:embeddedFont>
      <p:font typeface="Comfortaa"/>
      <p:regular r:id="rId50"/>
      <p:bold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layfairDisplay-italic.fntdata"/><Relationship Id="rId42" Type="http://schemas.openxmlformats.org/officeDocument/2006/relationships/font" Target="fonts/Montserrat-regular.fntdata"/><Relationship Id="rId41" Type="http://schemas.openxmlformats.org/officeDocument/2006/relationships/font" Target="fonts/PlayfairDisplay-boldItalic.fntdata"/><Relationship Id="rId44" Type="http://schemas.openxmlformats.org/officeDocument/2006/relationships/font" Target="fonts/Montserrat-italic.fntdata"/><Relationship Id="rId43" Type="http://schemas.openxmlformats.org/officeDocument/2006/relationships/font" Target="fonts/Montserrat-bold.fntdata"/><Relationship Id="rId46" Type="http://schemas.openxmlformats.org/officeDocument/2006/relationships/font" Target="fonts/SourceCodePro-regular.fntdata"/><Relationship Id="rId45"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SourceCodePro-italic.fntdata"/><Relationship Id="rId47" Type="http://schemas.openxmlformats.org/officeDocument/2006/relationships/font" Target="fonts/SourceCodePro-bold.fntdata"/><Relationship Id="rId49" Type="http://schemas.openxmlformats.org/officeDocument/2006/relationships/font" Target="fonts/SourceCodePr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PlayfairDisplayMedium-bold.fntdata"/><Relationship Id="rId32" Type="http://schemas.openxmlformats.org/officeDocument/2006/relationships/font" Target="fonts/PlayfairDisplayMedium-regular.fntdata"/><Relationship Id="rId35" Type="http://schemas.openxmlformats.org/officeDocument/2006/relationships/font" Target="fonts/PlayfairDisplayMedium-boldItalic.fntdata"/><Relationship Id="rId34" Type="http://schemas.openxmlformats.org/officeDocument/2006/relationships/font" Target="fonts/PlayfairDisplayMedium-italic.fntdata"/><Relationship Id="rId37" Type="http://schemas.openxmlformats.org/officeDocument/2006/relationships/font" Target="fonts/AmaticSC-bold.fntdata"/><Relationship Id="rId36" Type="http://schemas.openxmlformats.org/officeDocument/2006/relationships/font" Target="fonts/AmaticSC-regular.fntdata"/><Relationship Id="rId39" Type="http://schemas.openxmlformats.org/officeDocument/2006/relationships/font" Target="fonts/PlayfairDisplay-bold.fntdata"/><Relationship Id="rId38" Type="http://schemas.openxmlformats.org/officeDocument/2006/relationships/font" Target="fonts/PlayfairDisplay-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Comfortaa-bold.fntdata"/><Relationship Id="rId50" Type="http://schemas.openxmlformats.org/officeDocument/2006/relationships/font" Target="fonts/Comfortaa-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21d842c5de_0_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21d842c5de_0_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21d842c5de_0_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21d842c5de_0_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Stroke : </a:t>
            </a:r>
            <a:r>
              <a:rPr lang="en-GB" sz="1050">
                <a:solidFill>
                  <a:srgbClr val="202124"/>
                </a:solidFill>
                <a:highlight>
                  <a:srgbClr val="FFFFFF"/>
                </a:highlight>
              </a:rPr>
              <a:t>a mark made by drawing a pen, pencil, or paintbrush in one direction across paper or canvas.</a:t>
            </a:r>
            <a:endParaRPr sz="1050">
              <a:solidFill>
                <a:srgbClr val="202124"/>
              </a:solidFill>
              <a:highlight>
                <a:srgbClr val="FFFFFF"/>
              </a:highlight>
            </a:endParaRPr>
          </a:p>
          <a:p>
            <a:pPr indent="0" lvl="0" marL="0" rtl="0" algn="l">
              <a:spcBef>
                <a:spcPts val="0"/>
              </a:spcBef>
              <a:spcAft>
                <a:spcPts val="0"/>
              </a:spcAft>
              <a:buClr>
                <a:schemeClr val="dk1"/>
              </a:buClr>
              <a:buSzPts val="1100"/>
              <a:buFont typeface="Arial"/>
              <a:buNone/>
            </a:pPr>
            <a:r>
              <a:rPr lang="en-GB" sz="1050">
                <a:solidFill>
                  <a:srgbClr val="70757A"/>
                </a:solidFill>
                <a:highlight>
                  <a:srgbClr val="FFFFFF"/>
                </a:highlight>
              </a:rPr>
              <a:t>"the paint had been applied in careful, regular strokes"</a:t>
            </a:r>
            <a:endParaRPr sz="1050">
              <a:solidFill>
                <a:srgbClr val="70757A"/>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21d842c5de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21d842c5de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21d842c5de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21d842c5de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21d842c5de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21d842c5de_0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21d842c5de_0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21d842c5de_0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21d842c5de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21d842c5de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1d842c5de_0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21d842c5de_0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21d842c5de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21d842c5de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Referent</a:t>
            </a:r>
            <a:r>
              <a:rPr lang="en-GB"/>
              <a:t> means the object which is being </a:t>
            </a:r>
            <a:r>
              <a:rPr lang="en-GB"/>
              <a:t>referred</a:t>
            </a:r>
            <a:r>
              <a:rPr lang="en-GB"/>
              <a:t>.  Ex- Ramesh sees the sun. Suresh sees the sun. So sun is the </a:t>
            </a:r>
            <a:r>
              <a:rPr lang="en-GB"/>
              <a:t>referent</a:t>
            </a:r>
            <a:r>
              <a:rPr lang="en-GB"/>
              <a:t> here.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21d842c5de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21d842c5de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21d842c5de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21d842c5de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21d842c5de_0_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21d842c5de_0_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21d842c5de_0_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21d842c5de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21d842c5de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21d842c5de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21d842c5de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21d842c5de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24a32f927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24a32f92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21d842c5de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21d842c5de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2466a2a9ea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2466a2a9ea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21d842c5de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21d842c5de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21d842c5de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21d842c5de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21d842c5de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21d842c5de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21d842c5de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21d842c5de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21d842c5de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21d842c5de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21d842c5de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21d842c5de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Body-based gestures, such as acquired by Kinect sensor, today benefit from efficient tools for their recognition and development, but less for automated reasoning. To facilitate this activity, an ontology for structuring body-based gestures, based on user, body and body parts, gestures, and environment, is designed and encoded in Ontology Web Language according to modelling triples ⟨subject, predicate, object⟩. As a proof-of-concept and to feed this ontology, a gesture elicitation study collected 24 participants × 19 referents for IoT tasks = 456 elicited body-based gestures, which were classified and expressed according to the ontology.</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21d842c5de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21d842c5de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bg>
      <p:bgPr>
        <a:solidFill>
          <a:schemeClr val="dk1"/>
        </a:solidFill>
      </p:bgPr>
    </p:bg>
    <p:spTree>
      <p:nvGrpSpPr>
        <p:cNvPr id="52" name="Shape 52"/>
        <p:cNvGrpSpPr/>
        <p:nvPr/>
      </p:nvGrpSpPr>
      <p:grpSpPr>
        <a:xfrm>
          <a:off x="0" y="0"/>
          <a:ext cx="0" cy="0"/>
          <a:chOff x="0" y="0"/>
          <a:chExt cx="0" cy="0"/>
        </a:xfrm>
      </p:grpSpPr>
      <p:sp>
        <p:nvSpPr>
          <p:cNvPr id="53" name="Google Shape;53;p13"/>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a:off x="4358475" y="0"/>
            <a:ext cx="38532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rt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rtl="0"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rtl="0"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rtl="0"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rtl="0"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rtl="0"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rtl="0"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rtl="0"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rtl="0"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56" name="Google Shape;56;p13"/>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normAutofit/>
          </a:bodyPr>
          <a:lstStyle>
            <a:lvl1pPr lvl="0" rt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rt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rt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rt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rt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rt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rt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rt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rt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57" name="Google Shape;57;p1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0"/>
              </a:spcBef>
              <a:spcAft>
                <a:spcPts val="0"/>
              </a:spcAft>
              <a:buClr>
                <a:schemeClr val="accent1"/>
              </a:buClr>
              <a:buSzPts val="1400"/>
              <a:buChar char="○"/>
              <a:defRPr>
                <a:solidFill>
                  <a:schemeClr val="accent1"/>
                </a:solidFill>
                <a:highlight>
                  <a:schemeClr val="lt1"/>
                </a:highlight>
              </a:defRPr>
            </a:lvl2pPr>
            <a:lvl3pPr indent="-317500" lvl="2" marL="1371600">
              <a:spcBef>
                <a:spcPts val="0"/>
              </a:spcBef>
              <a:spcAft>
                <a:spcPts val="0"/>
              </a:spcAft>
              <a:buClr>
                <a:schemeClr val="accent1"/>
              </a:buClr>
              <a:buSzPts val="1400"/>
              <a:buChar char="■"/>
              <a:defRPr>
                <a:solidFill>
                  <a:schemeClr val="accent1"/>
                </a:solidFill>
                <a:highlight>
                  <a:schemeClr val="lt1"/>
                </a:highlight>
              </a:defRPr>
            </a:lvl3pPr>
            <a:lvl4pPr indent="-317500" lvl="3" marL="1828800">
              <a:spcBef>
                <a:spcPts val="0"/>
              </a:spcBef>
              <a:spcAft>
                <a:spcPts val="0"/>
              </a:spcAft>
              <a:buClr>
                <a:schemeClr val="accent1"/>
              </a:buClr>
              <a:buSzPts val="1400"/>
              <a:buChar char="●"/>
              <a:defRPr>
                <a:solidFill>
                  <a:schemeClr val="accent1"/>
                </a:solidFill>
                <a:highlight>
                  <a:schemeClr val="lt1"/>
                </a:highlight>
              </a:defRPr>
            </a:lvl4pPr>
            <a:lvl5pPr indent="-317500" lvl="4" marL="2286000">
              <a:spcBef>
                <a:spcPts val="0"/>
              </a:spcBef>
              <a:spcAft>
                <a:spcPts val="0"/>
              </a:spcAft>
              <a:buClr>
                <a:schemeClr val="accent1"/>
              </a:buClr>
              <a:buSzPts val="1400"/>
              <a:buChar char="○"/>
              <a:defRPr>
                <a:solidFill>
                  <a:schemeClr val="accent1"/>
                </a:solidFill>
                <a:highlight>
                  <a:schemeClr val="lt1"/>
                </a:highlight>
              </a:defRPr>
            </a:lvl5pPr>
            <a:lvl6pPr indent="-317500" lvl="5" marL="2743200">
              <a:spcBef>
                <a:spcPts val="0"/>
              </a:spcBef>
              <a:spcAft>
                <a:spcPts val="0"/>
              </a:spcAft>
              <a:buClr>
                <a:schemeClr val="accent1"/>
              </a:buClr>
              <a:buSzPts val="1400"/>
              <a:buChar char="■"/>
              <a:defRPr>
                <a:solidFill>
                  <a:schemeClr val="accent1"/>
                </a:solidFill>
                <a:highlight>
                  <a:schemeClr val="lt1"/>
                </a:highlight>
              </a:defRPr>
            </a:lvl6pPr>
            <a:lvl7pPr indent="-317500" lvl="6" marL="3200400">
              <a:spcBef>
                <a:spcPts val="0"/>
              </a:spcBef>
              <a:spcAft>
                <a:spcPts val="0"/>
              </a:spcAft>
              <a:buClr>
                <a:schemeClr val="accent1"/>
              </a:buClr>
              <a:buSzPts val="1400"/>
              <a:buChar char="●"/>
              <a:defRPr>
                <a:solidFill>
                  <a:schemeClr val="accent1"/>
                </a:solidFill>
                <a:highlight>
                  <a:schemeClr val="lt1"/>
                </a:highlight>
              </a:defRPr>
            </a:lvl7pPr>
            <a:lvl8pPr indent="-317500" lvl="7" marL="3657600">
              <a:spcBef>
                <a:spcPts val="0"/>
              </a:spcBef>
              <a:spcAft>
                <a:spcPts val="0"/>
              </a:spcAft>
              <a:buClr>
                <a:schemeClr val="accent1"/>
              </a:buClr>
              <a:buSzPts val="1400"/>
              <a:buChar char="○"/>
              <a:defRPr>
                <a:solidFill>
                  <a:schemeClr val="accent1"/>
                </a:solidFill>
                <a:highlight>
                  <a:schemeClr val="lt1"/>
                </a:highlight>
              </a:defRPr>
            </a:lvl8pPr>
            <a:lvl9pPr indent="-317500" lvl="8" marL="41148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mailto:aryan1454@iitkgp.ac.i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ctrTitle"/>
          </p:nvPr>
        </p:nvSpPr>
        <p:spPr>
          <a:xfrm>
            <a:off x="344250" y="1403850"/>
            <a:ext cx="8455500" cy="2146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sz="4000"/>
              <a:t>Ontology based recognition of hasta mudras in Bharatanatyam dance</a:t>
            </a:r>
            <a:endParaRPr sz="4000"/>
          </a:p>
        </p:txBody>
      </p:sp>
      <p:sp>
        <p:nvSpPr>
          <p:cNvPr id="63" name="Google Shape;63;p14"/>
          <p:cNvSpPr txBox="1"/>
          <p:nvPr>
            <p:ph idx="1" type="subTitle"/>
          </p:nvPr>
        </p:nvSpPr>
        <p:spPr>
          <a:xfrm>
            <a:off x="344250" y="3550650"/>
            <a:ext cx="4910100" cy="577800"/>
          </a:xfrm>
          <a:prstGeom prst="rect">
            <a:avLst/>
          </a:prstGeom>
        </p:spPr>
        <p:txBody>
          <a:bodyPr anchorCtr="0" anchor="ctr" bIns="91425" lIns="91425" spcFirstLastPara="1" rIns="91425" wrap="square" tIns="91425">
            <a:noAutofit/>
          </a:bodyPr>
          <a:lstStyle/>
          <a:p>
            <a:pPr indent="457200" lvl="0" marL="0" rtl="0" algn="l">
              <a:lnSpc>
                <a:spcPct val="80000"/>
              </a:lnSpc>
              <a:spcBef>
                <a:spcPts val="0"/>
              </a:spcBef>
              <a:spcAft>
                <a:spcPts val="0"/>
              </a:spcAft>
              <a:buSzPts val="358"/>
              <a:buNone/>
            </a:pPr>
            <a:r>
              <a:rPr lang="en-GB" sz="1380"/>
              <a:t>Aryan Agarwal (19CS30005)</a:t>
            </a:r>
            <a:endParaRPr sz="1380"/>
          </a:p>
          <a:p>
            <a:pPr indent="457200" lvl="0" marL="0" rtl="0" algn="l">
              <a:lnSpc>
                <a:spcPct val="80000"/>
              </a:lnSpc>
              <a:spcBef>
                <a:spcPts val="0"/>
              </a:spcBef>
              <a:spcAft>
                <a:spcPts val="0"/>
              </a:spcAft>
              <a:buSzPts val="358"/>
              <a:buNone/>
            </a:pPr>
            <a:r>
              <a:rPr lang="en-GB" sz="1380"/>
              <a:t>Under supervision of Prof. Partha Pratim Das</a:t>
            </a:r>
            <a:endParaRPr sz="138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idx="1" type="body"/>
          </p:nvPr>
        </p:nvSpPr>
        <p:spPr>
          <a:xfrm>
            <a:off x="311700" y="3814100"/>
            <a:ext cx="8520600" cy="1533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Some main classes:-</a:t>
            </a:r>
            <a:endParaRPr/>
          </a:p>
          <a:p>
            <a:pPr indent="-317500" lvl="1" marL="914400" rtl="0" algn="l">
              <a:spcBef>
                <a:spcPts val="0"/>
              </a:spcBef>
              <a:spcAft>
                <a:spcPts val="0"/>
              </a:spcAft>
              <a:buSzPts val="1400"/>
              <a:buChar char="○"/>
            </a:pPr>
            <a:r>
              <a:rPr lang="en-GB"/>
              <a:t>User</a:t>
            </a:r>
            <a:endParaRPr/>
          </a:p>
          <a:p>
            <a:pPr indent="-317500" lvl="1" marL="914400" rtl="0" algn="l">
              <a:spcBef>
                <a:spcPts val="0"/>
              </a:spcBef>
              <a:spcAft>
                <a:spcPts val="0"/>
              </a:spcAft>
              <a:buSzPts val="1400"/>
              <a:buChar char="○"/>
            </a:pPr>
            <a:r>
              <a:rPr lang="en-GB"/>
              <a:t>Sensor</a:t>
            </a:r>
            <a:endParaRPr/>
          </a:p>
          <a:p>
            <a:pPr indent="-317500" lvl="1" marL="914400" rtl="0" algn="l">
              <a:spcBef>
                <a:spcPts val="0"/>
              </a:spcBef>
              <a:spcAft>
                <a:spcPts val="0"/>
              </a:spcAft>
              <a:buSzPts val="1400"/>
              <a:buChar char="○"/>
            </a:pPr>
            <a:r>
              <a:rPr lang="en-GB"/>
              <a:t>Detected gestures and </a:t>
            </a:r>
            <a:r>
              <a:rPr lang="en-GB"/>
              <a:t>poses</a:t>
            </a:r>
            <a:r>
              <a:rPr lang="en-GB"/>
              <a:t> </a:t>
            </a:r>
            <a:endParaRPr/>
          </a:p>
        </p:txBody>
      </p:sp>
      <p:pic>
        <p:nvPicPr>
          <p:cNvPr id="123" name="Google Shape;123;p23"/>
          <p:cNvPicPr preferRelativeResize="0"/>
          <p:nvPr/>
        </p:nvPicPr>
        <p:blipFill>
          <a:blip r:embed="rId3">
            <a:alphaModFix/>
          </a:blip>
          <a:stretch>
            <a:fillRect/>
          </a:stretch>
        </p:blipFill>
        <p:spPr>
          <a:xfrm>
            <a:off x="861050" y="-106975"/>
            <a:ext cx="6772149" cy="3417500"/>
          </a:xfrm>
          <a:prstGeom prst="rect">
            <a:avLst/>
          </a:prstGeom>
          <a:noFill/>
          <a:ln>
            <a:noFill/>
          </a:ln>
        </p:spPr>
      </p:pic>
      <p:sp>
        <p:nvSpPr>
          <p:cNvPr id="124" name="Google Shape;124;p23"/>
          <p:cNvSpPr txBox="1"/>
          <p:nvPr>
            <p:ph idx="1" type="body"/>
          </p:nvPr>
        </p:nvSpPr>
        <p:spPr>
          <a:xfrm>
            <a:off x="1024525" y="3375025"/>
            <a:ext cx="6676800" cy="660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a:t>Figure :</a:t>
            </a:r>
            <a:r>
              <a:rPr b="1" lang="en-GB"/>
              <a:t> The ontology for body-based gestures.</a:t>
            </a:r>
            <a:endParaRPr b="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185000"/>
            <a:ext cx="8520600" cy="68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Courier New"/>
                <a:ea typeface="Courier New"/>
                <a:cs typeface="Courier New"/>
                <a:sym typeface="Courier New"/>
              </a:rPr>
              <a:t>Gesture</a:t>
            </a:r>
            <a:endParaRPr>
              <a:latin typeface="Courier New"/>
              <a:ea typeface="Courier New"/>
              <a:cs typeface="Courier New"/>
              <a:sym typeface="Courier New"/>
            </a:endParaRPr>
          </a:p>
        </p:txBody>
      </p:sp>
      <p:sp>
        <p:nvSpPr>
          <p:cNvPr id="130" name="Google Shape;130;p24"/>
          <p:cNvSpPr txBox="1"/>
          <p:nvPr>
            <p:ph idx="1" type="body"/>
          </p:nvPr>
        </p:nvSpPr>
        <p:spPr>
          <a:xfrm>
            <a:off x="311700" y="978925"/>
            <a:ext cx="8025900" cy="3890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 gesture is made up of strokes that are binding points. We can define a gesture by connecting these points.</a:t>
            </a:r>
            <a:endParaRPr/>
          </a:p>
          <a:p>
            <a:pPr indent="0" lvl="0" marL="914400" rtl="0" algn="l">
              <a:spcBef>
                <a:spcPts val="1200"/>
              </a:spcBef>
              <a:spcAft>
                <a:spcPts val="0"/>
              </a:spcAft>
              <a:buNone/>
            </a:pPr>
            <a:r>
              <a:t/>
            </a:r>
            <a:endParaRPr/>
          </a:p>
          <a:p>
            <a:pPr indent="-342900" lvl="0" marL="457200" rtl="0" algn="l">
              <a:spcBef>
                <a:spcPts val="1200"/>
              </a:spcBef>
              <a:spcAft>
                <a:spcPts val="0"/>
              </a:spcAft>
              <a:buSzPts val="1800"/>
              <a:buChar char="●"/>
            </a:pPr>
            <a:r>
              <a:rPr lang="en-GB"/>
              <a:t>A sensor captures the gesture as tuple of 5 elements, p</a:t>
            </a:r>
            <a:r>
              <a:rPr baseline="-25000" lang="en-GB"/>
              <a:t>i</a:t>
            </a:r>
            <a:r>
              <a:rPr lang="en-GB"/>
              <a:t>=(x</a:t>
            </a:r>
            <a:r>
              <a:rPr baseline="-25000" lang="en-GB"/>
              <a:t>i</a:t>
            </a:r>
            <a:r>
              <a:rPr lang="en-GB"/>
              <a:t>,y</a:t>
            </a:r>
            <a:r>
              <a:rPr baseline="-25000" lang="en-GB"/>
              <a:t>i</a:t>
            </a:r>
            <a:r>
              <a:rPr lang="en-GB"/>
              <a:t>,z</a:t>
            </a:r>
            <a:r>
              <a:rPr baseline="-25000" lang="en-GB"/>
              <a:t>i</a:t>
            </a:r>
            <a:r>
              <a:rPr lang="en-GB"/>
              <a:t>,w</a:t>
            </a:r>
            <a:r>
              <a:rPr baseline="-25000" lang="en-GB"/>
              <a:t>i</a:t>
            </a:r>
            <a:r>
              <a:rPr lang="en-GB"/>
              <a:t>,t</a:t>
            </a:r>
            <a:r>
              <a:rPr baseline="-25000" lang="en-GB"/>
              <a:t>i</a:t>
            </a:r>
            <a:r>
              <a:rPr lang="en-GB"/>
              <a:t>) , where the last element represents the time and the first 4 are the 4D </a:t>
            </a:r>
            <a:r>
              <a:rPr lang="en-GB"/>
              <a:t>coordinates</a:t>
            </a:r>
            <a:r>
              <a:rPr lang="en-GB"/>
              <a:t> of each gesture point.</a:t>
            </a:r>
            <a:endParaRPr/>
          </a:p>
          <a:p>
            <a:pPr indent="0" lvl="0" marL="45720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idx="1" type="body"/>
          </p:nvPr>
        </p:nvSpPr>
        <p:spPr>
          <a:xfrm>
            <a:off x="311700" y="414800"/>
            <a:ext cx="4085100" cy="41541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Joints are defined as objects which are compared wrt their relative positioning in Cartesian space.</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GB"/>
              <a:t>Help in expressing the higher level relationships.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GB"/>
              <a:t>Joint are then  merged into segments.</a:t>
            </a:r>
            <a:endParaRPr/>
          </a:p>
        </p:txBody>
      </p:sp>
      <p:pic>
        <p:nvPicPr>
          <p:cNvPr id="136" name="Google Shape;136;p25"/>
          <p:cNvPicPr preferRelativeResize="0"/>
          <p:nvPr/>
        </p:nvPicPr>
        <p:blipFill>
          <a:blip r:embed="rId3">
            <a:alphaModFix/>
          </a:blip>
          <a:stretch>
            <a:fillRect/>
          </a:stretch>
        </p:blipFill>
        <p:spPr>
          <a:xfrm>
            <a:off x="4294600" y="71450"/>
            <a:ext cx="4514849" cy="4443049"/>
          </a:xfrm>
          <a:prstGeom prst="rect">
            <a:avLst/>
          </a:prstGeom>
          <a:noFill/>
          <a:ln>
            <a:noFill/>
          </a:ln>
        </p:spPr>
      </p:pic>
      <p:sp>
        <p:nvSpPr>
          <p:cNvPr id="137" name="Google Shape;137;p25"/>
          <p:cNvSpPr txBox="1"/>
          <p:nvPr>
            <p:ph idx="1" type="body"/>
          </p:nvPr>
        </p:nvSpPr>
        <p:spPr>
          <a:xfrm>
            <a:off x="2327825" y="4446525"/>
            <a:ext cx="6676800" cy="660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GB"/>
              <a:t>Figure : </a:t>
            </a:r>
            <a:r>
              <a:rPr b="1" lang="en-GB"/>
              <a:t>The 25 joints of a MS Kinect Skeleton.</a:t>
            </a:r>
            <a:endParaRPr b="1"/>
          </a:p>
        </p:txBody>
      </p:sp>
      <p:sp>
        <p:nvSpPr>
          <p:cNvPr id="138" name="Google Shape;138;p2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idx="1" type="body"/>
          </p:nvPr>
        </p:nvSpPr>
        <p:spPr>
          <a:xfrm>
            <a:off x="232275" y="954025"/>
            <a:ext cx="6238800" cy="36150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GB"/>
              <a:t>Comparison between two joints.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GB"/>
              <a:t>Logical constructs for combining poses :-</a:t>
            </a:r>
            <a:endParaRPr/>
          </a:p>
          <a:p>
            <a:pPr indent="-317500" lvl="1" marL="914400" rtl="0" algn="l">
              <a:spcBef>
                <a:spcPts val="0"/>
              </a:spcBef>
              <a:spcAft>
                <a:spcPts val="0"/>
              </a:spcAft>
              <a:buSzPts val="1400"/>
              <a:buChar char="○"/>
            </a:pPr>
            <a:r>
              <a:rPr lang="en-GB"/>
              <a:t>Merging two poses.</a:t>
            </a:r>
            <a:endParaRPr/>
          </a:p>
          <a:p>
            <a:pPr indent="-317500" lvl="2" marL="1371600" rtl="0" algn="l">
              <a:spcBef>
                <a:spcPts val="0"/>
              </a:spcBef>
              <a:spcAft>
                <a:spcPts val="0"/>
              </a:spcAft>
              <a:buSzPts val="1400"/>
              <a:buChar char="■"/>
            </a:pPr>
            <a:r>
              <a:rPr lang="en-GB"/>
              <a:t>and</a:t>
            </a:r>
            <a:endParaRPr/>
          </a:p>
          <a:p>
            <a:pPr indent="-317500" lvl="2" marL="1371600" rtl="0" algn="l">
              <a:spcBef>
                <a:spcPts val="0"/>
              </a:spcBef>
              <a:spcAft>
                <a:spcPts val="0"/>
              </a:spcAft>
              <a:buSzPts val="1400"/>
              <a:buChar char="■"/>
            </a:pPr>
            <a:r>
              <a:rPr lang="en-GB"/>
              <a:t>&amp;</a:t>
            </a:r>
            <a:endParaRPr/>
          </a:p>
          <a:p>
            <a:pPr indent="-317500" lvl="1" marL="914400" rtl="0" algn="l">
              <a:spcBef>
                <a:spcPts val="0"/>
              </a:spcBef>
              <a:spcAft>
                <a:spcPts val="0"/>
              </a:spcAft>
              <a:buSzPts val="1400"/>
              <a:buChar char="○"/>
            </a:pPr>
            <a:r>
              <a:rPr lang="en-GB"/>
              <a:t>Matching </a:t>
            </a:r>
            <a:r>
              <a:rPr lang="en-GB"/>
              <a:t>at least</a:t>
            </a:r>
            <a:r>
              <a:rPr lang="en-GB"/>
              <a:t> one pose</a:t>
            </a:r>
            <a:endParaRPr/>
          </a:p>
          <a:p>
            <a:pPr indent="-317500" lvl="2" marL="1371600" rtl="0" algn="l">
              <a:spcBef>
                <a:spcPts val="0"/>
              </a:spcBef>
              <a:spcAft>
                <a:spcPts val="0"/>
              </a:spcAft>
              <a:buSzPts val="1400"/>
              <a:buChar char="■"/>
            </a:pPr>
            <a:r>
              <a:rPr lang="en-GB"/>
              <a:t>or</a:t>
            </a:r>
            <a:endParaRPr/>
          </a:p>
          <a:p>
            <a:pPr indent="-317500" lvl="2" marL="1371600" rtl="0" algn="l">
              <a:spcBef>
                <a:spcPts val="0"/>
              </a:spcBef>
              <a:spcAft>
                <a:spcPts val="0"/>
              </a:spcAft>
              <a:buSzPts val="1400"/>
              <a:buChar char="■"/>
            </a:pPr>
            <a:r>
              <a:rPr lang="en-GB"/>
              <a:t>|</a:t>
            </a:r>
            <a:endParaRPr/>
          </a:p>
          <a:p>
            <a:pPr indent="-317500" lvl="1" marL="914400" rtl="0" algn="l">
              <a:spcBef>
                <a:spcPts val="0"/>
              </a:spcBef>
              <a:spcAft>
                <a:spcPts val="0"/>
              </a:spcAft>
              <a:buSzPts val="1400"/>
              <a:buChar char="○"/>
            </a:pPr>
            <a:r>
              <a:rPr lang="en-GB"/>
              <a:t>Matching the opposite of pose</a:t>
            </a:r>
            <a:endParaRPr/>
          </a:p>
          <a:p>
            <a:pPr indent="-317500" lvl="2" marL="1371600" rtl="0" algn="l">
              <a:spcBef>
                <a:spcPts val="0"/>
              </a:spcBef>
              <a:spcAft>
                <a:spcPts val="0"/>
              </a:spcAft>
              <a:buSzPts val="1400"/>
              <a:buChar char="■"/>
            </a:pPr>
            <a:r>
              <a:rPr lang="en-GB"/>
              <a:t>not</a:t>
            </a:r>
            <a:endParaRPr/>
          </a:p>
          <a:p>
            <a:pPr indent="-317500" lvl="2" marL="1371600" rtl="0" algn="l">
              <a:spcBef>
                <a:spcPts val="0"/>
              </a:spcBef>
              <a:spcAft>
                <a:spcPts val="0"/>
              </a:spcAft>
              <a:buSzPts val="1400"/>
              <a:buChar char="■"/>
            </a:pPr>
            <a:r>
              <a:rPr lang="en-GB"/>
              <a:t>!</a:t>
            </a:r>
            <a:endParaRPr/>
          </a:p>
        </p:txBody>
      </p:sp>
      <p:sp>
        <p:nvSpPr>
          <p:cNvPr id="144" name="Google Shape;144;p26"/>
          <p:cNvSpPr txBox="1"/>
          <p:nvPr>
            <p:ph type="title"/>
          </p:nvPr>
        </p:nvSpPr>
        <p:spPr>
          <a:xfrm>
            <a:off x="311700" y="185000"/>
            <a:ext cx="8520600" cy="68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Courier New"/>
                <a:ea typeface="Courier New"/>
                <a:cs typeface="Courier New"/>
                <a:sym typeface="Courier New"/>
              </a:rPr>
              <a:t>Pose</a:t>
            </a:r>
            <a:endParaRPr>
              <a:latin typeface="Courier New"/>
              <a:ea typeface="Courier New"/>
              <a:cs typeface="Courier New"/>
              <a:sym typeface="Courier New"/>
            </a:endParaRPr>
          </a:p>
        </p:txBody>
      </p:sp>
      <p:pic>
        <p:nvPicPr>
          <p:cNvPr id="145" name="Google Shape;145;p26"/>
          <p:cNvPicPr preferRelativeResize="0"/>
          <p:nvPr/>
        </p:nvPicPr>
        <p:blipFill>
          <a:blip r:embed="rId3">
            <a:alphaModFix/>
          </a:blip>
          <a:stretch>
            <a:fillRect/>
          </a:stretch>
        </p:blipFill>
        <p:spPr>
          <a:xfrm>
            <a:off x="6512325" y="1165100"/>
            <a:ext cx="2460425" cy="340079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idx="1" type="body"/>
          </p:nvPr>
        </p:nvSpPr>
        <p:spPr>
          <a:xfrm>
            <a:off x="311700" y="456275"/>
            <a:ext cx="8520600" cy="41127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GB"/>
              <a:t>Shortest distance between the joints is calculated for maintaining proportion between various differences like difference in height, difference in angle etc.</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GB"/>
              <a:t>Limbs are considered as the </a:t>
            </a:r>
            <a:r>
              <a:rPr lang="en-GB"/>
              <a:t>connecting</a:t>
            </a:r>
            <a:r>
              <a:rPr lang="en-GB"/>
              <a:t> bones between hips and ankle and, shoulder and wrist and are used for calculation of rotation and angles.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GB"/>
              <a:t>Degree of confidence is calculated from comparing the position of the body found (which is </a:t>
            </a:r>
            <a:r>
              <a:rPr lang="en-GB"/>
              <a:t>obtained</a:t>
            </a:r>
            <a:r>
              <a:rPr lang="en-GB"/>
              <a:t> from a Kinect frame) with a  pre made model of the pose.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8"/>
          <p:cNvSpPr txBox="1"/>
          <p:nvPr>
            <p:ph idx="1" type="body"/>
          </p:nvPr>
        </p:nvSpPr>
        <p:spPr>
          <a:xfrm>
            <a:off x="311700" y="1228675"/>
            <a:ext cx="33633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The Sensor class is used to identify the user.</a:t>
            </a:r>
            <a:endParaRPr/>
          </a:p>
          <a:p>
            <a:pPr indent="-342900" lvl="0" marL="457200" rtl="0" algn="l">
              <a:spcBef>
                <a:spcPts val="0"/>
              </a:spcBef>
              <a:spcAft>
                <a:spcPts val="0"/>
              </a:spcAft>
              <a:buSzPts val="1800"/>
              <a:buChar char="●"/>
            </a:pPr>
            <a:r>
              <a:rPr lang="en-GB"/>
              <a:t>Has property of ‘providesData’.</a:t>
            </a:r>
            <a:endParaRPr/>
          </a:p>
        </p:txBody>
      </p:sp>
      <p:sp>
        <p:nvSpPr>
          <p:cNvPr id="156" name="Google Shape;156;p28"/>
          <p:cNvSpPr txBox="1"/>
          <p:nvPr>
            <p:ph type="title"/>
          </p:nvPr>
        </p:nvSpPr>
        <p:spPr>
          <a:xfrm>
            <a:off x="311700" y="185000"/>
            <a:ext cx="8520600" cy="68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Courier New"/>
                <a:ea typeface="Courier New"/>
                <a:cs typeface="Courier New"/>
                <a:sym typeface="Courier New"/>
              </a:rPr>
              <a:t>Sensor</a:t>
            </a:r>
            <a:endParaRPr>
              <a:latin typeface="Courier New"/>
              <a:ea typeface="Courier New"/>
              <a:cs typeface="Courier New"/>
              <a:sym typeface="Courier New"/>
            </a:endParaRPr>
          </a:p>
        </p:txBody>
      </p:sp>
      <p:pic>
        <p:nvPicPr>
          <p:cNvPr id="157" name="Google Shape;157;p28"/>
          <p:cNvPicPr preferRelativeResize="0"/>
          <p:nvPr/>
        </p:nvPicPr>
        <p:blipFill>
          <a:blip r:embed="rId3">
            <a:alphaModFix/>
          </a:blip>
          <a:stretch>
            <a:fillRect/>
          </a:stretch>
        </p:blipFill>
        <p:spPr>
          <a:xfrm>
            <a:off x="3923975" y="1267000"/>
            <a:ext cx="5159174" cy="33018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9"/>
          <p:cNvSpPr txBox="1"/>
          <p:nvPr>
            <p:ph idx="1" type="body"/>
          </p:nvPr>
        </p:nvSpPr>
        <p:spPr>
          <a:xfrm>
            <a:off x="237025" y="67250"/>
            <a:ext cx="8681100" cy="1484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Raw data is expressed by another class called KRawData.</a:t>
            </a:r>
            <a:endParaRPr/>
          </a:p>
          <a:p>
            <a:pPr indent="-342900" lvl="0" marL="457200" rtl="0" algn="l">
              <a:spcBef>
                <a:spcPts val="0"/>
              </a:spcBef>
              <a:spcAft>
                <a:spcPts val="0"/>
              </a:spcAft>
              <a:buSzPts val="1800"/>
              <a:buChar char="●"/>
            </a:pPr>
            <a:r>
              <a:rPr lang="en-GB"/>
              <a:t>KRawData stores the numerical position of various body parts such as the head, neck, hand etc.</a:t>
            </a:r>
            <a:endParaRPr/>
          </a:p>
          <a:p>
            <a:pPr indent="-342900" lvl="0" marL="457200" rtl="0" algn="l">
              <a:spcBef>
                <a:spcPts val="0"/>
              </a:spcBef>
              <a:spcAft>
                <a:spcPts val="0"/>
              </a:spcAft>
              <a:buSzPts val="1800"/>
              <a:buChar char="●"/>
            </a:pPr>
            <a:r>
              <a:rPr lang="en-GB"/>
              <a:t>Example -</a:t>
            </a:r>
            <a:endParaRPr/>
          </a:p>
        </p:txBody>
      </p:sp>
      <p:pic>
        <p:nvPicPr>
          <p:cNvPr id="163" name="Google Shape;163;p29"/>
          <p:cNvPicPr preferRelativeResize="0"/>
          <p:nvPr/>
        </p:nvPicPr>
        <p:blipFill>
          <a:blip r:embed="rId3">
            <a:alphaModFix/>
          </a:blip>
          <a:stretch>
            <a:fillRect/>
          </a:stretch>
        </p:blipFill>
        <p:spPr>
          <a:xfrm>
            <a:off x="738350" y="1551350"/>
            <a:ext cx="7347100" cy="33239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0"/>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User</a:t>
            </a:r>
            <a:endParaRPr/>
          </a:p>
          <a:p>
            <a:pPr indent="-317500" lvl="1" marL="914400" rtl="0" algn="l">
              <a:spcBef>
                <a:spcPts val="0"/>
              </a:spcBef>
              <a:spcAft>
                <a:spcPts val="0"/>
              </a:spcAft>
              <a:buSzPts val="1400"/>
              <a:buChar char="○"/>
            </a:pPr>
            <a:r>
              <a:rPr lang="en-GB"/>
              <a:t>Populated</a:t>
            </a:r>
            <a:r>
              <a:rPr lang="en-GB"/>
              <a:t> by a subset of properties coming from the Person class</a:t>
            </a:r>
            <a:endParaRPr/>
          </a:p>
          <a:p>
            <a:pPr indent="-342900" lvl="0" marL="457200" rtl="0" algn="l">
              <a:spcBef>
                <a:spcPts val="0"/>
              </a:spcBef>
              <a:spcAft>
                <a:spcPts val="0"/>
              </a:spcAft>
              <a:buSzPts val="1800"/>
              <a:buChar char="●"/>
            </a:pPr>
            <a:r>
              <a:rPr lang="en-GB"/>
              <a:t>Body</a:t>
            </a:r>
            <a:endParaRPr/>
          </a:p>
          <a:p>
            <a:pPr indent="-317500" lvl="1" marL="914400" rtl="0" algn="l">
              <a:spcBef>
                <a:spcPts val="0"/>
              </a:spcBef>
              <a:spcAft>
                <a:spcPts val="0"/>
              </a:spcAft>
              <a:buSzPts val="1400"/>
              <a:buChar char="○"/>
            </a:pPr>
            <a:r>
              <a:rPr lang="en-GB"/>
              <a:t>Has multiple instances of BodyPart class.</a:t>
            </a:r>
            <a:endParaRPr/>
          </a:p>
          <a:p>
            <a:pPr indent="-317500" lvl="1" marL="914400" rtl="0" algn="l">
              <a:spcBef>
                <a:spcPts val="0"/>
              </a:spcBef>
              <a:spcAft>
                <a:spcPts val="0"/>
              </a:spcAft>
              <a:buSzPts val="1400"/>
              <a:buChar char="○"/>
            </a:pPr>
            <a:r>
              <a:rPr lang="en-GB"/>
              <a:t>Identified with ‘trackingId’ functional property.</a:t>
            </a:r>
            <a:endParaRPr/>
          </a:p>
          <a:p>
            <a:pPr indent="-342900" lvl="0" marL="457200" rtl="0" algn="l">
              <a:spcBef>
                <a:spcPts val="0"/>
              </a:spcBef>
              <a:spcAft>
                <a:spcPts val="0"/>
              </a:spcAft>
              <a:buSzPts val="1800"/>
              <a:buChar char="●"/>
            </a:pPr>
            <a:r>
              <a:rPr lang="en-GB"/>
              <a:t>BodyPart</a:t>
            </a:r>
            <a:endParaRPr/>
          </a:p>
          <a:p>
            <a:pPr indent="-317500" lvl="1" marL="914400" rtl="0" algn="l">
              <a:spcBef>
                <a:spcPts val="0"/>
              </a:spcBef>
              <a:spcAft>
                <a:spcPts val="0"/>
              </a:spcAft>
              <a:buSzPts val="1400"/>
              <a:buChar char="○"/>
            </a:pPr>
            <a:r>
              <a:rPr lang="en-GB"/>
              <a:t>Super class of Limb, Bone, Joint etc.</a:t>
            </a:r>
            <a:endParaRPr/>
          </a:p>
        </p:txBody>
      </p:sp>
      <p:sp>
        <p:nvSpPr>
          <p:cNvPr id="169" name="Google Shape;169;p30"/>
          <p:cNvSpPr txBox="1"/>
          <p:nvPr>
            <p:ph type="title"/>
          </p:nvPr>
        </p:nvSpPr>
        <p:spPr>
          <a:xfrm>
            <a:off x="311700" y="185000"/>
            <a:ext cx="8520600" cy="68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0" lang="en-GB">
                <a:latin typeface="Arial"/>
                <a:ea typeface="Arial"/>
                <a:cs typeface="Arial"/>
                <a:sym typeface="Arial"/>
              </a:rPr>
              <a:t>Other classes</a:t>
            </a:r>
            <a:endParaRPr b="0">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idx="1" type="body"/>
          </p:nvPr>
        </p:nvSpPr>
        <p:spPr>
          <a:xfrm>
            <a:off x="311700" y="1274775"/>
            <a:ext cx="8520600" cy="36861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GB"/>
              <a:t>Referents were selected and divided into 3 groups:</a:t>
            </a:r>
            <a:endParaRPr/>
          </a:p>
          <a:p>
            <a:pPr indent="-317500" lvl="1" marL="914400" rtl="0" algn="l">
              <a:spcBef>
                <a:spcPts val="0"/>
              </a:spcBef>
              <a:spcAft>
                <a:spcPts val="0"/>
              </a:spcAft>
              <a:buSzPts val="1400"/>
              <a:buChar char="○"/>
            </a:pPr>
            <a:r>
              <a:rPr lang="en-GB"/>
              <a:t>Unary action</a:t>
            </a:r>
            <a:endParaRPr/>
          </a:p>
          <a:p>
            <a:pPr indent="-317500" lvl="1" marL="914400" rtl="0" algn="l">
              <a:spcBef>
                <a:spcPts val="0"/>
              </a:spcBef>
              <a:spcAft>
                <a:spcPts val="0"/>
              </a:spcAft>
              <a:buSzPts val="1400"/>
              <a:buChar char="○"/>
            </a:pPr>
            <a:r>
              <a:rPr lang="en-GB"/>
              <a:t>Binary action</a:t>
            </a:r>
            <a:endParaRPr/>
          </a:p>
          <a:p>
            <a:pPr indent="-317500" lvl="1" marL="914400" rtl="0" algn="l">
              <a:spcBef>
                <a:spcPts val="0"/>
              </a:spcBef>
              <a:spcAft>
                <a:spcPts val="0"/>
              </a:spcAft>
              <a:buSzPts val="1400"/>
              <a:buChar char="○"/>
            </a:pPr>
            <a:r>
              <a:rPr lang="en-GB"/>
              <a:t>Linear action</a:t>
            </a:r>
            <a:endParaRPr/>
          </a:p>
          <a:p>
            <a:pPr indent="0" lvl="0" marL="914400" rtl="0" algn="l">
              <a:spcBef>
                <a:spcPts val="1200"/>
              </a:spcBef>
              <a:spcAft>
                <a:spcPts val="0"/>
              </a:spcAft>
              <a:buNone/>
            </a:pPr>
            <a:r>
              <a:t/>
            </a:r>
            <a:endParaRPr/>
          </a:p>
          <a:p>
            <a:pPr indent="-342900" lvl="0" marL="457200" rtl="0" algn="l">
              <a:spcBef>
                <a:spcPts val="1200"/>
              </a:spcBef>
              <a:spcAft>
                <a:spcPts val="0"/>
              </a:spcAft>
              <a:buSzPts val="1800"/>
              <a:buChar char="●"/>
            </a:pPr>
            <a:r>
              <a:rPr lang="en-GB"/>
              <a:t>24 voluntary participants were recruited for the GES.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GB"/>
              <a:t>Experiment was conducted in a </a:t>
            </a:r>
            <a:r>
              <a:rPr lang="en-GB"/>
              <a:t>laboratory. Sheets of paper having the referent written on them were provided to the participants.</a:t>
            </a:r>
            <a:endParaRPr/>
          </a:p>
        </p:txBody>
      </p:sp>
      <p:sp>
        <p:nvSpPr>
          <p:cNvPr id="175" name="Google Shape;175;p31"/>
          <p:cNvSpPr txBox="1"/>
          <p:nvPr>
            <p:ph type="title"/>
          </p:nvPr>
        </p:nvSpPr>
        <p:spPr>
          <a:xfrm>
            <a:off x="311700" y="150525"/>
            <a:ext cx="8520600" cy="10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GB" sz="3280">
                <a:solidFill>
                  <a:srgbClr val="980000"/>
                </a:solidFill>
                <a:latin typeface="Playfair Display Medium"/>
                <a:ea typeface="Playfair Display Medium"/>
                <a:cs typeface="Playfair Display Medium"/>
                <a:sym typeface="Playfair Display Medium"/>
              </a:rPr>
              <a:t>Conducting the Gesture Elicitation        Study (GES)</a:t>
            </a:r>
            <a:endParaRPr b="0" sz="3280">
              <a:solidFill>
                <a:srgbClr val="980000"/>
              </a:solidFill>
              <a:latin typeface="Playfair Display Medium"/>
              <a:ea typeface="Playfair Display Medium"/>
              <a:cs typeface="Playfair Display Medium"/>
              <a:sym typeface="Playfair Display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2"/>
          <p:cNvSpPr txBox="1"/>
          <p:nvPr>
            <p:ph idx="1" type="body"/>
          </p:nvPr>
        </p:nvSpPr>
        <p:spPr>
          <a:xfrm>
            <a:off x="220450" y="258050"/>
            <a:ext cx="8520600" cy="4305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GB"/>
              <a:t>Youtube </a:t>
            </a:r>
            <a:r>
              <a:rPr lang="en-GB"/>
              <a:t>screenshot</a:t>
            </a:r>
            <a:r>
              <a:rPr lang="en-GB"/>
              <a:t> of the participant eliciting a gesture</a:t>
            </a:r>
            <a:endParaRPr/>
          </a:p>
        </p:txBody>
      </p:sp>
      <p:pic>
        <p:nvPicPr>
          <p:cNvPr id="181" name="Google Shape;181;p32"/>
          <p:cNvPicPr preferRelativeResize="0"/>
          <p:nvPr/>
        </p:nvPicPr>
        <p:blipFill>
          <a:blip r:embed="rId3">
            <a:alphaModFix/>
          </a:blip>
          <a:stretch>
            <a:fillRect/>
          </a:stretch>
        </p:blipFill>
        <p:spPr>
          <a:xfrm>
            <a:off x="290000" y="796425"/>
            <a:ext cx="8451048" cy="42830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Comfortaa"/>
                <a:ea typeface="Comfortaa"/>
                <a:cs typeface="Comfortaa"/>
                <a:sym typeface="Comfortaa"/>
              </a:rPr>
              <a:t>Overview</a:t>
            </a:r>
            <a:endParaRPr>
              <a:latin typeface="Comfortaa"/>
              <a:ea typeface="Comfortaa"/>
              <a:cs typeface="Comfortaa"/>
              <a:sym typeface="Comfortaa"/>
            </a:endParaRPr>
          </a:p>
        </p:txBody>
      </p:sp>
      <p:sp>
        <p:nvSpPr>
          <p:cNvPr id="69" name="Google Shape;69;p15"/>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Introduction</a:t>
            </a:r>
            <a:endParaRPr/>
          </a:p>
          <a:p>
            <a:pPr indent="-342900" lvl="0" marL="457200" rtl="0" algn="l">
              <a:spcBef>
                <a:spcPts val="0"/>
              </a:spcBef>
              <a:spcAft>
                <a:spcPts val="0"/>
              </a:spcAft>
              <a:buSzPts val="1800"/>
              <a:buChar char="●"/>
            </a:pPr>
            <a:r>
              <a:rPr lang="en-GB"/>
              <a:t>Ontology Based Recognition</a:t>
            </a:r>
            <a:endParaRPr/>
          </a:p>
          <a:p>
            <a:pPr indent="-342900" lvl="0" marL="457200" rtl="0" algn="l">
              <a:spcBef>
                <a:spcPts val="0"/>
              </a:spcBef>
              <a:spcAft>
                <a:spcPts val="0"/>
              </a:spcAft>
              <a:buSzPts val="1800"/>
              <a:buChar char="●"/>
            </a:pPr>
            <a:r>
              <a:rPr lang="en-GB"/>
              <a:t>Related Works</a:t>
            </a:r>
            <a:endParaRPr/>
          </a:p>
          <a:p>
            <a:pPr indent="-342900" lvl="0" marL="457200" rtl="0" algn="l">
              <a:spcBef>
                <a:spcPts val="0"/>
              </a:spcBef>
              <a:spcAft>
                <a:spcPts val="0"/>
              </a:spcAft>
              <a:buSzPts val="1800"/>
              <a:buChar char="●"/>
            </a:pPr>
            <a:r>
              <a:rPr lang="en-GB"/>
              <a:t>Conclusion</a:t>
            </a:r>
            <a:endParaRPr/>
          </a:p>
        </p:txBody>
      </p:sp>
      <p:pic>
        <p:nvPicPr>
          <p:cNvPr id="70" name="Google Shape;70;p15"/>
          <p:cNvPicPr preferRelativeResize="0"/>
          <p:nvPr/>
        </p:nvPicPr>
        <p:blipFill>
          <a:blip r:embed="rId3">
            <a:alphaModFix/>
          </a:blip>
          <a:stretch>
            <a:fillRect/>
          </a:stretch>
        </p:blipFill>
        <p:spPr>
          <a:xfrm>
            <a:off x="6540224" y="636400"/>
            <a:ext cx="2468575" cy="36984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3"/>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Participants signed consent form.</a:t>
            </a:r>
            <a:endParaRPr/>
          </a:p>
          <a:p>
            <a:pPr indent="-342900" lvl="0" marL="457200" rtl="0" algn="l">
              <a:spcBef>
                <a:spcPts val="0"/>
              </a:spcBef>
              <a:spcAft>
                <a:spcPts val="0"/>
              </a:spcAft>
              <a:buSzPts val="1800"/>
              <a:buChar char="●"/>
            </a:pPr>
            <a:r>
              <a:rPr lang="en-GB"/>
              <a:t>Asked about to fill a </a:t>
            </a:r>
            <a:r>
              <a:rPr lang="en-GB"/>
              <a:t>questionnaire.</a:t>
            </a:r>
            <a:endParaRPr/>
          </a:p>
          <a:p>
            <a:pPr indent="-342900" lvl="0" marL="457200" rtl="0" algn="l">
              <a:spcBef>
                <a:spcPts val="0"/>
              </a:spcBef>
              <a:spcAft>
                <a:spcPts val="0"/>
              </a:spcAft>
              <a:buSzPts val="1800"/>
              <a:buChar char="●"/>
            </a:pPr>
            <a:r>
              <a:rPr lang="en-GB"/>
              <a:t>Randomly shuffled before giving to each participant for which they elicited the gestures.</a:t>
            </a:r>
            <a:endParaRPr/>
          </a:p>
          <a:p>
            <a:pPr indent="-342900" lvl="0" marL="457200" rtl="0" algn="l">
              <a:spcBef>
                <a:spcPts val="0"/>
              </a:spcBef>
              <a:spcAft>
                <a:spcPts val="0"/>
              </a:spcAft>
              <a:buSzPts val="1800"/>
              <a:buChar char="●"/>
            </a:pPr>
            <a:r>
              <a:rPr lang="en-GB"/>
              <a:t>Thinking time and goodness of fit were </a:t>
            </a:r>
            <a:r>
              <a:rPr lang="en-GB"/>
              <a:t>recorded</a:t>
            </a:r>
            <a:r>
              <a:rPr lang="en-GB"/>
              <a:t>.</a:t>
            </a:r>
            <a:endParaRPr/>
          </a:p>
          <a:p>
            <a:pPr indent="-342900" lvl="0" marL="457200" rtl="0" algn="l">
              <a:spcBef>
                <a:spcPts val="0"/>
              </a:spcBef>
              <a:spcAft>
                <a:spcPts val="0"/>
              </a:spcAft>
              <a:buSzPts val="1800"/>
              <a:buChar char="●"/>
            </a:pPr>
            <a:r>
              <a:rPr lang="en-GB"/>
              <a:t>Asked to fill some questionnaire at end again.</a:t>
            </a:r>
            <a:endParaRPr/>
          </a:p>
        </p:txBody>
      </p:sp>
      <p:sp>
        <p:nvSpPr>
          <p:cNvPr id="187" name="Google Shape;187;p33"/>
          <p:cNvSpPr txBox="1"/>
          <p:nvPr>
            <p:ph type="title"/>
          </p:nvPr>
        </p:nvSpPr>
        <p:spPr>
          <a:xfrm>
            <a:off x="311700" y="185000"/>
            <a:ext cx="8520600" cy="68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Courier New"/>
                <a:ea typeface="Courier New"/>
                <a:cs typeface="Courier New"/>
                <a:sym typeface="Courier New"/>
              </a:rPr>
              <a:t>Procedure</a:t>
            </a:r>
            <a:endParaRPr>
              <a:latin typeface="Courier New"/>
              <a:ea typeface="Courier New"/>
              <a:cs typeface="Courier New"/>
              <a:sym typeface="Courier New"/>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4"/>
          <p:cNvSpPr txBox="1"/>
          <p:nvPr>
            <p:ph type="title"/>
          </p:nvPr>
        </p:nvSpPr>
        <p:spPr>
          <a:xfrm>
            <a:off x="311700" y="150525"/>
            <a:ext cx="8520600" cy="10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GB" sz="3280">
                <a:solidFill>
                  <a:srgbClr val="980000"/>
                </a:solidFill>
                <a:latin typeface="Playfair Display Medium"/>
                <a:ea typeface="Playfair Display Medium"/>
                <a:cs typeface="Playfair Display Medium"/>
                <a:sym typeface="Playfair Display Medium"/>
              </a:rPr>
              <a:t>Results</a:t>
            </a:r>
            <a:endParaRPr b="0" sz="3280">
              <a:solidFill>
                <a:srgbClr val="980000"/>
              </a:solidFill>
              <a:latin typeface="Playfair Display Medium"/>
              <a:ea typeface="Playfair Display Medium"/>
              <a:cs typeface="Playfair Display Medium"/>
              <a:sym typeface="Playfair Display Medium"/>
            </a:endParaRPr>
          </a:p>
        </p:txBody>
      </p:sp>
      <p:pic>
        <p:nvPicPr>
          <p:cNvPr id="193" name="Google Shape;193;p34"/>
          <p:cNvPicPr preferRelativeResize="0"/>
          <p:nvPr/>
        </p:nvPicPr>
        <p:blipFill>
          <a:blip r:embed="rId3">
            <a:alphaModFix/>
          </a:blip>
          <a:stretch>
            <a:fillRect/>
          </a:stretch>
        </p:blipFill>
        <p:spPr>
          <a:xfrm>
            <a:off x="311700" y="826775"/>
            <a:ext cx="8457151" cy="3557050"/>
          </a:xfrm>
          <a:prstGeom prst="rect">
            <a:avLst/>
          </a:prstGeom>
          <a:noFill/>
          <a:ln>
            <a:noFill/>
          </a:ln>
        </p:spPr>
      </p:pic>
      <p:sp>
        <p:nvSpPr>
          <p:cNvPr id="194" name="Google Shape;194;p34"/>
          <p:cNvSpPr txBox="1"/>
          <p:nvPr>
            <p:ph idx="1" type="body"/>
          </p:nvPr>
        </p:nvSpPr>
        <p:spPr>
          <a:xfrm>
            <a:off x="248250" y="4425625"/>
            <a:ext cx="8520600" cy="6603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1200"/>
              </a:spcAft>
              <a:buNone/>
            </a:pPr>
            <a:r>
              <a:rPr b="1" lang="en-GB"/>
              <a:t>Figure : </a:t>
            </a:r>
            <a:r>
              <a:rPr b="1" lang="en-GB"/>
              <a:t>Referents in decreasing order of their agreement rate. Error bars show a confidence interval for α = .05.</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5"/>
          <p:cNvSpPr txBox="1"/>
          <p:nvPr>
            <p:ph idx="1" type="body"/>
          </p:nvPr>
        </p:nvSpPr>
        <p:spPr>
          <a:xfrm>
            <a:off x="311700" y="332725"/>
            <a:ext cx="8520600" cy="4321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The previous figure </a:t>
            </a:r>
            <a:r>
              <a:rPr lang="en-GB"/>
              <a:t>depicts the referents in decreasing order of their agreement rate computed.</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GB"/>
              <a:t>Overall, agreement scores and rates are medium in average magnitude, in particular for rates (which are the most demanding ones) between .257 and .116 for the global sampling.</a:t>
            </a:r>
            <a:endParaRPr/>
          </a:p>
          <a:p>
            <a:pPr indent="-342900" lvl="0" marL="457200" rtl="0" algn="l">
              <a:spcBef>
                <a:spcPts val="0"/>
              </a:spcBef>
              <a:spcAft>
                <a:spcPts val="0"/>
              </a:spcAft>
              <a:buSzPts val="1800"/>
              <a:buChar char="●"/>
            </a:pPr>
            <a:r>
              <a:rPr lang="en-GB"/>
              <a:t>Results fall inside medium consensus category with their average in the same interval.</a:t>
            </a:r>
            <a:endParaRPr/>
          </a:p>
          <a:p>
            <a:pPr indent="0" lvl="0" marL="457200" rtl="0" algn="l">
              <a:spcBef>
                <a:spcPts val="120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6"/>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Discussed an ontology for structuring body-based gestures.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GB"/>
              <a:t>Ontology </a:t>
            </a:r>
            <a:r>
              <a:rPr lang="en-GB"/>
              <a:t>based</a:t>
            </a:r>
            <a:r>
              <a:rPr lang="en-GB"/>
              <a:t> recognition of Hastha mudras in </a:t>
            </a:r>
            <a:r>
              <a:rPr lang="en-GB"/>
              <a:t>Bharatanatyam dance can draw a lot </a:t>
            </a:r>
            <a:r>
              <a:rPr lang="en-GB"/>
              <a:t> of ideas from this experiment’s gesture set.</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GB"/>
              <a:t>Ontology provides extensibility.</a:t>
            </a:r>
            <a:endParaRPr/>
          </a:p>
        </p:txBody>
      </p:sp>
      <p:sp>
        <p:nvSpPr>
          <p:cNvPr id="205" name="Google Shape;205;p3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GB" sz="3680">
                <a:solidFill>
                  <a:srgbClr val="980000"/>
                </a:solidFill>
                <a:latin typeface="Playfair Display Medium"/>
                <a:ea typeface="Playfair Display Medium"/>
                <a:cs typeface="Playfair Display Medium"/>
                <a:sym typeface="Playfair Display Medium"/>
              </a:rPr>
              <a:t>Conclusion</a:t>
            </a:r>
            <a:endParaRPr b="0" sz="3680">
              <a:solidFill>
                <a:srgbClr val="980000"/>
              </a:solidFill>
              <a:latin typeface="Playfair Display Medium"/>
              <a:ea typeface="Playfair Display Medium"/>
              <a:cs typeface="Playfair Display Medium"/>
              <a:sym typeface="Playfair Display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7"/>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lang="en-GB"/>
              <a:t>My future work will be to make a Hastha Mudra </a:t>
            </a:r>
            <a:r>
              <a:rPr lang="en-GB"/>
              <a:t>retrieval</a:t>
            </a:r>
            <a:r>
              <a:rPr lang="en-GB"/>
              <a:t> system using Ontology.</a:t>
            </a:r>
            <a:endParaRPr/>
          </a:p>
          <a:p>
            <a:pPr indent="0" lvl="0" marL="457200" rtl="0" algn="l">
              <a:spcBef>
                <a:spcPts val="1200"/>
              </a:spcBef>
              <a:spcAft>
                <a:spcPts val="0"/>
              </a:spcAft>
              <a:buNone/>
            </a:pPr>
            <a:r>
              <a:rPr lang="en-GB"/>
              <a:t>The input will be search query for the Hastha Mudra and my software will then give all the images or videos containing the queried hastha mudra from the corpus.</a:t>
            </a:r>
            <a:endParaRPr/>
          </a:p>
          <a:p>
            <a:pPr indent="0" lvl="0" marL="457200" rtl="0" algn="l">
              <a:spcBef>
                <a:spcPts val="1200"/>
              </a:spcBef>
              <a:spcAft>
                <a:spcPts val="0"/>
              </a:spcAft>
              <a:buNone/>
            </a:pPr>
            <a:r>
              <a:rPr lang="en-GB"/>
              <a:t>For example, we can search for all the videos or images </a:t>
            </a:r>
            <a:r>
              <a:rPr lang="en-GB"/>
              <a:t>containing</a:t>
            </a:r>
            <a:r>
              <a:rPr lang="en-GB"/>
              <a:t> the </a:t>
            </a:r>
            <a:r>
              <a:rPr i="1" lang="en-GB"/>
              <a:t>Pataka</a:t>
            </a:r>
            <a:r>
              <a:rPr lang="en-GB"/>
              <a:t> hastha mudra.</a:t>
            </a:r>
            <a:endParaRPr/>
          </a:p>
          <a:p>
            <a:pPr indent="0" lvl="0" marL="457200" rtl="0" algn="l">
              <a:spcBef>
                <a:spcPts val="1200"/>
              </a:spcBef>
              <a:spcAft>
                <a:spcPts val="1200"/>
              </a:spcAft>
              <a:buNone/>
            </a:pPr>
            <a:r>
              <a:t/>
            </a:r>
            <a:endParaRPr/>
          </a:p>
        </p:txBody>
      </p:sp>
      <p:sp>
        <p:nvSpPr>
          <p:cNvPr id="211" name="Google Shape;211;p37"/>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GB" sz="3680">
                <a:solidFill>
                  <a:srgbClr val="980000"/>
                </a:solidFill>
                <a:latin typeface="Playfair Display Medium"/>
                <a:ea typeface="Playfair Display Medium"/>
                <a:cs typeface="Playfair Display Medium"/>
                <a:sym typeface="Playfair Display Medium"/>
              </a:rPr>
              <a:t>Future Work</a:t>
            </a:r>
            <a:endParaRPr b="0" sz="3680">
              <a:solidFill>
                <a:srgbClr val="980000"/>
              </a:solidFill>
              <a:latin typeface="Playfair Display Medium"/>
              <a:ea typeface="Playfair Display Medium"/>
              <a:cs typeface="Playfair Display Medium"/>
              <a:sym typeface="Playfair Display Medium"/>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8"/>
          <p:cNvSpPr txBox="1"/>
          <p:nvPr>
            <p:ph type="title"/>
          </p:nvPr>
        </p:nvSpPr>
        <p:spPr>
          <a:xfrm>
            <a:off x="311700" y="677100"/>
            <a:ext cx="8520600" cy="103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GB" sz="5180"/>
              <a:t>Refrences</a:t>
            </a:r>
            <a:endParaRPr sz="5180"/>
          </a:p>
        </p:txBody>
      </p:sp>
      <p:sp>
        <p:nvSpPr>
          <p:cNvPr id="217" name="Google Shape;217;p38"/>
          <p:cNvSpPr txBox="1"/>
          <p:nvPr>
            <p:ph idx="1" type="body"/>
          </p:nvPr>
        </p:nvSpPr>
        <p:spPr>
          <a:xfrm>
            <a:off x="148025" y="2146650"/>
            <a:ext cx="8520600" cy="23079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GB"/>
              <a:t>[1] </a:t>
            </a:r>
            <a:r>
              <a:rPr lang="en-GB"/>
              <a:t>Ousmer, Mehdi, Jean Vanderdonckt, and Sabin Buraga. "An ontology for reasoning on body-based gestures." Proceedings of the ACM SIGCHI Symposium on Engineering Interactive Computing Systems. 2019.</a:t>
            </a:r>
            <a:endParaRPr/>
          </a:p>
          <a:p>
            <a:pPr indent="0" lvl="0" marL="0" rtl="0" algn="l">
              <a:spcBef>
                <a:spcPts val="1200"/>
              </a:spcBef>
              <a:spcAft>
                <a:spcPts val="0"/>
              </a:spcAft>
              <a:buNone/>
            </a:pPr>
            <a:r>
              <a:rPr lang="en-GB"/>
              <a:t>[2] Radu-Daniel Vatavu and Jacob O. Wobbrock. 2015. Formalizing Agreement Analysis for Elicitation Studies: New Measures, Significance Test,and Toolkit. In Proc. of CHI ’15. 1325–1334.</a:t>
            </a:r>
            <a:endParaRPr/>
          </a:p>
          <a:p>
            <a:pPr indent="0" lvl="0" marL="0" rtl="0" algn="l">
              <a:spcBef>
                <a:spcPts val="1200"/>
              </a:spcBef>
              <a:spcAft>
                <a:spcPts val="1200"/>
              </a:spcAft>
              <a:buNone/>
            </a:pPr>
            <a:r>
              <a:t/>
            </a:r>
            <a:endParaRPr/>
          </a:p>
        </p:txBody>
      </p:sp>
      <p:sp>
        <p:nvSpPr>
          <p:cNvPr id="218" name="Google Shape;218;p3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9"/>
          <p:cNvSpPr txBox="1"/>
          <p:nvPr>
            <p:ph type="title"/>
          </p:nvPr>
        </p:nvSpPr>
        <p:spPr>
          <a:xfrm>
            <a:off x="311700" y="677100"/>
            <a:ext cx="8520600" cy="103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GB" sz="5180"/>
              <a:t>Thanks!</a:t>
            </a:r>
            <a:endParaRPr sz="5180"/>
          </a:p>
        </p:txBody>
      </p:sp>
      <p:sp>
        <p:nvSpPr>
          <p:cNvPr id="224" name="Google Shape;224;p39"/>
          <p:cNvSpPr txBox="1"/>
          <p:nvPr>
            <p:ph idx="1" type="body"/>
          </p:nvPr>
        </p:nvSpPr>
        <p:spPr>
          <a:xfrm>
            <a:off x="148025" y="2146650"/>
            <a:ext cx="8520600" cy="2307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  You can reach me at</a:t>
            </a:r>
            <a:endParaRPr/>
          </a:p>
          <a:p>
            <a:pPr indent="0" lvl="0" marL="0" rtl="0" algn="ctr">
              <a:spcBef>
                <a:spcPts val="1200"/>
              </a:spcBef>
              <a:spcAft>
                <a:spcPts val="1200"/>
              </a:spcAft>
              <a:buNone/>
            </a:pPr>
            <a:r>
              <a:rPr lang="en-GB" u="sng">
                <a:solidFill>
                  <a:schemeClr val="hlink"/>
                </a:solidFill>
                <a:hlinkClick r:id="rId3"/>
              </a:rPr>
              <a:t>aryan1454@iitkgp.ac.in</a:t>
            </a:r>
            <a:endParaRPr/>
          </a:p>
        </p:txBody>
      </p:sp>
      <p:sp>
        <p:nvSpPr>
          <p:cNvPr id="225" name="Google Shape;225;p39"/>
          <p:cNvSpPr/>
          <p:nvPr/>
        </p:nvSpPr>
        <p:spPr>
          <a:xfrm>
            <a:off x="3043100" y="882900"/>
            <a:ext cx="627000" cy="6192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6" name="Google Shape;226;p39"/>
          <p:cNvGrpSpPr/>
          <p:nvPr/>
        </p:nvGrpSpPr>
        <p:grpSpPr>
          <a:xfrm>
            <a:off x="3148257" y="992585"/>
            <a:ext cx="459497" cy="400210"/>
            <a:chOff x="5972700" y="2330200"/>
            <a:chExt cx="411625" cy="387275"/>
          </a:xfrm>
        </p:grpSpPr>
        <p:sp>
          <p:nvSpPr>
            <p:cNvPr id="227" name="Google Shape;227;p39"/>
            <p:cNvSpPr/>
            <p:nvPr/>
          </p:nvSpPr>
          <p:spPr>
            <a:xfrm>
              <a:off x="5972700" y="2476950"/>
              <a:ext cx="98050" cy="219825"/>
            </a:xfrm>
            <a:custGeom>
              <a:rect b="b" l="l" r="r" t="t"/>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39"/>
            <p:cNvSpPr/>
            <p:nvPr/>
          </p:nvSpPr>
          <p:spPr>
            <a:xfrm>
              <a:off x="6078025" y="2330200"/>
              <a:ext cx="306300" cy="387275"/>
            </a:xfrm>
            <a:custGeom>
              <a:rect b="b" l="l" r="r" t="t"/>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9" name="Google Shape;229;p3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4" name="Shape 74"/>
        <p:cNvGrpSpPr/>
        <p:nvPr/>
      </p:nvGrpSpPr>
      <p:grpSpPr>
        <a:xfrm>
          <a:off x="0" y="0"/>
          <a:ext cx="0" cy="0"/>
          <a:chOff x="0" y="0"/>
          <a:chExt cx="0" cy="0"/>
        </a:xfrm>
      </p:grpSpPr>
      <p:sp>
        <p:nvSpPr>
          <p:cNvPr id="75" name="Google Shape;75;p16"/>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GB" sz="3680">
                <a:solidFill>
                  <a:srgbClr val="980000"/>
                </a:solidFill>
                <a:latin typeface="Playfair Display Medium"/>
                <a:ea typeface="Playfair Display Medium"/>
                <a:cs typeface="Playfair Display Medium"/>
                <a:sym typeface="Playfair Display Medium"/>
              </a:rPr>
              <a:t>Introduction : What is Bharatanatyam?</a:t>
            </a:r>
            <a:endParaRPr b="0" sz="3680">
              <a:solidFill>
                <a:srgbClr val="980000"/>
              </a:solidFill>
              <a:latin typeface="Playfair Display Medium"/>
              <a:ea typeface="Playfair Display Medium"/>
              <a:cs typeface="Playfair Display Medium"/>
              <a:sym typeface="Playfair Display Medium"/>
            </a:endParaRPr>
          </a:p>
          <a:p>
            <a:pPr indent="0" lvl="0" marL="0" rtl="0" algn="l">
              <a:spcBef>
                <a:spcPts val="0"/>
              </a:spcBef>
              <a:spcAft>
                <a:spcPts val="0"/>
              </a:spcAft>
              <a:buSzPts val="990"/>
              <a:buNone/>
            </a:pPr>
            <a:r>
              <a:t/>
            </a:r>
            <a:endParaRPr b="0" sz="3680">
              <a:solidFill>
                <a:srgbClr val="980000"/>
              </a:solidFill>
              <a:latin typeface="Playfair Display Medium"/>
              <a:ea typeface="Playfair Display Medium"/>
              <a:cs typeface="Playfair Display Medium"/>
              <a:sym typeface="Playfair Display Medium"/>
            </a:endParaRPr>
          </a:p>
          <a:p>
            <a:pPr indent="0" lvl="0" marL="0" rtl="0" algn="l">
              <a:spcBef>
                <a:spcPts val="0"/>
              </a:spcBef>
              <a:spcAft>
                <a:spcPts val="0"/>
              </a:spcAft>
              <a:buSzPts val="990"/>
              <a:buNone/>
            </a:pPr>
            <a:r>
              <a:t/>
            </a:r>
            <a:endParaRPr b="0" sz="3680">
              <a:solidFill>
                <a:srgbClr val="980000"/>
              </a:solidFill>
              <a:latin typeface="Playfair Display Medium"/>
              <a:ea typeface="Playfair Display Medium"/>
              <a:cs typeface="Playfair Display Medium"/>
              <a:sym typeface="Playfair Display Medium"/>
            </a:endParaRPr>
          </a:p>
        </p:txBody>
      </p:sp>
      <p:sp>
        <p:nvSpPr>
          <p:cNvPr id="76" name="Google Shape;76;p16"/>
          <p:cNvSpPr txBox="1"/>
          <p:nvPr>
            <p:ph idx="1" type="body"/>
          </p:nvPr>
        </p:nvSpPr>
        <p:spPr>
          <a:xfrm>
            <a:off x="311700" y="1228675"/>
            <a:ext cx="4840200" cy="3340200"/>
          </a:xfrm>
          <a:prstGeom prst="rect">
            <a:avLst/>
          </a:prstGeom>
        </p:spPr>
        <p:txBody>
          <a:bodyPr anchorCtr="0" anchor="t" bIns="91425" lIns="91425" spcFirstLastPara="1" rIns="91425" wrap="square" tIns="91425">
            <a:normAutofit fontScale="77500" lnSpcReduction="20000"/>
          </a:bodyPr>
          <a:lstStyle/>
          <a:p>
            <a:pPr indent="-317182" lvl="0" marL="457200" rtl="0" algn="l">
              <a:spcBef>
                <a:spcPts val="0"/>
              </a:spcBef>
              <a:spcAft>
                <a:spcPts val="0"/>
              </a:spcAft>
              <a:buSzPct val="100000"/>
              <a:buChar char="●"/>
            </a:pPr>
            <a:r>
              <a:rPr lang="en-GB"/>
              <a:t>Form of Indian Classical Dance.</a:t>
            </a:r>
            <a:endParaRPr/>
          </a:p>
          <a:p>
            <a:pPr indent="0" lvl="0" marL="457200" rtl="0" algn="l">
              <a:spcBef>
                <a:spcPts val="1200"/>
              </a:spcBef>
              <a:spcAft>
                <a:spcPts val="0"/>
              </a:spcAft>
              <a:buNone/>
            </a:pPr>
            <a:r>
              <a:t/>
            </a:r>
            <a:endParaRPr/>
          </a:p>
          <a:p>
            <a:pPr indent="-317182" lvl="0" marL="457200" rtl="0" algn="l">
              <a:spcBef>
                <a:spcPts val="1200"/>
              </a:spcBef>
              <a:spcAft>
                <a:spcPts val="0"/>
              </a:spcAft>
              <a:buSzPct val="100000"/>
              <a:buChar char="●"/>
            </a:pPr>
            <a:r>
              <a:rPr lang="en-GB"/>
              <a:t>Originated is south India.</a:t>
            </a:r>
            <a:endParaRPr/>
          </a:p>
          <a:p>
            <a:pPr indent="0" lvl="0" marL="457200" rtl="0" algn="l">
              <a:spcBef>
                <a:spcPts val="1200"/>
              </a:spcBef>
              <a:spcAft>
                <a:spcPts val="0"/>
              </a:spcAft>
              <a:buNone/>
            </a:pPr>
            <a:r>
              <a:t/>
            </a:r>
            <a:endParaRPr/>
          </a:p>
          <a:p>
            <a:pPr indent="-317182" lvl="0" marL="457200" rtl="0" algn="l">
              <a:spcBef>
                <a:spcPts val="1200"/>
              </a:spcBef>
              <a:spcAft>
                <a:spcPts val="0"/>
              </a:spcAft>
              <a:buSzPct val="100000"/>
              <a:buChar char="●"/>
            </a:pPr>
            <a:r>
              <a:rPr lang="en-GB"/>
              <a:t>Comprises of a solo dancer.</a:t>
            </a:r>
            <a:endParaRPr/>
          </a:p>
          <a:p>
            <a:pPr indent="0" lvl="0" marL="457200" rtl="0" algn="l">
              <a:spcBef>
                <a:spcPts val="1200"/>
              </a:spcBef>
              <a:spcAft>
                <a:spcPts val="0"/>
              </a:spcAft>
              <a:buNone/>
            </a:pPr>
            <a:r>
              <a:t/>
            </a:r>
            <a:endParaRPr/>
          </a:p>
          <a:p>
            <a:pPr indent="-317182" lvl="0" marL="457200" rtl="0" algn="l">
              <a:spcBef>
                <a:spcPts val="1200"/>
              </a:spcBef>
              <a:spcAft>
                <a:spcPts val="0"/>
              </a:spcAft>
              <a:buSzPct val="100000"/>
              <a:buChar char="●"/>
            </a:pPr>
            <a:r>
              <a:rPr lang="en-GB"/>
              <a:t>Dancer performs various H</a:t>
            </a:r>
            <a:r>
              <a:rPr lang="en-GB"/>
              <a:t>astha</a:t>
            </a:r>
            <a:r>
              <a:rPr lang="en-GB"/>
              <a:t> mudras.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77" name="Google Shape;77;p16"/>
          <p:cNvPicPr preferRelativeResize="0"/>
          <p:nvPr/>
        </p:nvPicPr>
        <p:blipFill>
          <a:blip r:embed="rId3">
            <a:alphaModFix/>
          </a:blip>
          <a:stretch>
            <a:fillRect/>
          </a:stretch>
        </p:blipFill>
        <p:spPr>
          <a:xfrm>
            <a:off x="5807825" y="1010274"/>
            <a:ext cx="3058450" cy="3993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idx="1" type="body"/>
          </p:nvPr>
        </p:nvSpPr>
        <p:spPr>
          <a:xfrm>
            <a:off x="163650" y="1171750"/>
            <a:ext cx="56571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Hastha mudras are of 2 types:-</a:t>
            </a:r>
            <a:endParaRPr/>
          </a:p>
          <a:p>
            <a:pPr indent="-317500" lvl="1" marL="914400" rtl="0" algn="l">
              <a:spcBef>
                <a:spcPts val="0"/>
              </a:spcBef>
              <a:spcAft>
                <a:spcPts val="0"/>
              </a:spcAft>
              <a:buSzPts val="1400"/>
              <a:buChar char="○"/>
            </a:pPr>
            <a:r>
              <a:rPr lang="en-GB"/>
              <a:t>Single Hand Gestures</a:t>
            </a:r>
            <a:endParaRPr/>
          </a:p>
          <a:p>
            <a:pPr indent="-317500" lvl="1" marL="914400" rtl="0" algn="l">
              <a:spcBef>
                <a:spcPts val="0"/>
              </a:spcBef>
              <a:spcAft>
                <a:spcPts val="0"/>
              </a:spcAft>
              <a:buSzPts val="1400"/>
              <a:buChar char="○"/>
            </a:pPr>
            <a:r>
              <a:rPr lang="en-GB"/>
              <a:t>Double Hand Gestures</a:t>
            </a:r>
            <a:endParaRPr/>
          </a:p>
          <a:p>
            <a:pPr indent="0" lvl="0" marL="914400" rtl="0" algn="l">
              <a:spcBef>
                <a:spcPts val="1200"/>
              </a:spcBef>
              <a:spcAft>
                <a:spcPts val="0"/>
              </a:spcAft>
              <a:buNone/>
            </a:pPr>
            <a:r>
              <a:t/>
            </a:r>
            <a:endParaRPr/>
          </a:p>
          <a:p>
            <a:pPr indent="-342900" lvl="0" marL="457200" rtl="0" algn="l">
              <a:spcBef>
                <a:spcPts val="1200"/>
              </a:spcBef>
              <a:spcAft>
                <a:spcPts val="0"/>
              </a:spcAft>
              <a:buSzPts val="1800"/>
              <a:buChar char="●"/>
            </a:pPr>
            <a:r>
              <a:rPr lang="en-GB"/>
              <a:t>Dancer conveys the </a:t>
            </a:r>
            <a:r>
              <a:rPr i="1" lang="en-GB"/>
              <a:t>ras</a:t>
            </a:r>
            <a:r>
              <a:rPr lang="en-GB"/>
              <a:t> and </a:t>
            </a:r>
            <a:r>
              <a:rPr i="1" lang="en-GB"/>
              <a:t>bhava</a:t>
            </a:r>
            <a:r>
              <a:rPr lang="en-GB"/>
              <a:t>.</a:t>
            </a:r>
            <a:endParaRPr/>
          </a:p>
        </p:txBody>
      </p:sp>
      <p:sp>
        <p:nvSpPr>
          <p:cNvPr id="83" name="Google Shape;83;p1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 </a:t>
            </a:r>
            <a:endParaRPr/>
          </a:p>
        </p:txBody>
      </p:sp>
      <p:pic>
        <p:nvPicPr>
          <p:cNvPr id="84" name="Google Shape;84;p17"/>
          <p:cNvPicPr preferRelativeResize="0"/>
          <p:nvPr/>
        </p:nvPicPr>
        <p:blipFill>
          <a:blip r:embed="rId3">
            <a:alphaModFix/>
          </a:blip>
          <a:stretch>
            <a:fillRect/>
          </a:stretch>
        </p:blipFill>
        <p:spPr>
          <a:xfrm>
            <a:off x="5820850" y="738075"/>
            <a:ext cx="3216400" cy="4036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idx="1" type="body"/>
          </p:nvPr>
        </p:nvSpPr>
        <p:spPr>
          <a:xfrm>
            <a:off x="404250" y="3956475"/>
            <a:ext cx="8520600" cy="10461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Simply put Ontology is the ‘nature of being’</a:t>
            </a:r>
            <a:endParaRPr/>
          </a:p>
          <a:p>
            <a:pPr indent="-342900" lvl="0" marL="457200" rtl="0" algn="l">
              <a:spcBef>
                <a:spcPts val="0"/>
              </a:spcBef>
              <a:spcAft>
                <a:spcPts val="0"/>
              </a:spcAft>
              <a:buSzPts val="1800"/>
              <a:buChar char="●"/>
            </a:pPr>
            <a:r>
              <a:rPr lang="en-GB"/>
              <a:t>“what we mean when we say what we say”.</a:t>
            </a:r>
            <a:endParaRPr/>
          </a:p>
        </p:txBody>
      </p:sp>
      <p:sp>
        <p:nvSpPr>
          <p:cNvPr id="90" name="Google Shape;90;p18"/>
          <p:cNvSpPr txBox="1"/>
          <p:nvPr>
            <p:ph type="title"/>
          </p:nvPr>
        </p:nvSpPr>
        <p:spPr>
          <a:xfrm>
            <a:off x="311700" y="150525"/>
            <a:ext cx="8520600" cy="10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0" lang="en-GB" sz="3180">
                <a:solidFill>
                  <a:srgbClr val="980000"/>
                </a:solidFill>
                <a:latin typeface="Playfair Display Medium"/>
                <a:ea typeface="Playfair Display Medium"/>
                <a:cs typeface="Playfair Display Medium"/>
                <a:sym typeface="Playfair Display Medium"/>
              </a:rPr>
              <a:t>Introduction</a:t>
            </a:r>
            <a:r>
              <a:rPr b="0" lang="en-GB" sz="3180">
                <a:solidFill>
                  <a:srgbClr val="980000"/>
                </a:solidFill>
                <a:latin typeface="Playfair Display Medium"/>
                <a:ea typeface="Playfair Display Medium"/>
                <a:cs typeface="Playfair Display Medium"/>
                <a:sym typeface="Playfair Display Medium"/>
              </a:rPr>
              <a:t> : What is Ontology?</a:t>
            </a:r>
            <a:endParaRPr b="0" sz="3180">
              <a:solidFill>
                <a:srgbClr val="980000"/>
              </a:solidFill>
              <a:latin typeface="Playfair Display Medium"/>
              <a:ea typeface="Playfair Display Medium"/>
              <a:cs typeface="Playfair Display Medium"/>
              <a:sym typeface="Playfair Display Medium"/>
            </a:endParaRPr>
          </a:p>
          <a:p>
            <a:pPr indent="0" lvl="0" marL="0" rtl="0" algn="l">
              <a:spcBef>
                <a:spcPts val="0"/>
              </a:spcBef>
              <a:spcAft>
                <a:spcPts val="0"/>
              </a:spcAft>
              <a:buSzPts val="990"/>
              <a:buNone/>
            </a:pPr>
            <a:r>
              <a:t/>
            </a:r>
            <a:endParaRPr b="0" sz="3180">
              <a:solidFill>
                <a:srgbClr val="980000"/>
              </a:solidFill>
              <a:latin typeface="Playfair Display Medium"/>
              <a:ea typeface="Playfair Display Medium"/>
              <a:cs typeface="Playfair Display Medium"/>
              <a:sym typeface="Playfair Display Medium"/>
            </a:endParaRPr>
          </a:p>
          <a:p>
            <a:pPr indent="0" lvl="0" marL="0" rtl="0" algn="l">
              <a:spcBef>
                <a:spcPts val="0"/>
              </a:spcBef>
              <a:spcAft>
                <a:spcPts val="0"/>
              </a:spcAft>
              <a:buSzPts val="990"/>
              <a:buNone/>
            </a:pPr>
            <a:r>
              <a:t/>
            </a:r>
            <a:endParaRPr b="0" sz="3180">
              <a:solidFill>
                <a:srgbClr val="980000"/>
              </a:solidFill>
              <a:latin typeface="Playfair Display Medium"/>
              <a:ea typeface="Playfair Display Medium"/>
              <a:cs typeface="Playfair Display Medium"/>
              <a:sym typeface="Playfair Display Medium"/>
            </a:endParaRPr>
          </a:p>
        </p:txBody>
      </p:sp>
      <p:pic>
        <p:nvPicPr>
          <p:cNvPr id="91" name="Google Shape;91;p18"/>
          <p:cNvPicPr preferRelativeResize="0"/>
          <p:nvPr/>
        </p:nvPicPr>
        <p:blipFill>
          <a:blip r:embed="rId3">
            <a:alphaModFix/>
          </a:blip>
          <a:stretch>
            <a:fillRect/>
          </a:stretch>
        </p:blipFill>
        <p:spPr>
          <a:xfrm>
            <a:off x="2148448" y="836448"/>
            <a:ext cx="4782500" cy="2989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idx="1" type="body"/>
          </p:nvPr>
        </p:nvSpPr>
        <p:spPr>
          <a:xfrm>
            <a:off x="311700" y="1456375"/>
            <a:ext cx="4057500" cy="33402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t/>
            </a:r>
            <a:endParaRPr/>
          </a:p>
          <a:p>
            <a:pPr indent="-325755" lvl="0" marL="457200" rtl="0" algn="l">
              <a:spcBef>
                <a:spcPts val="1200"/>
              </a:spcBef>
              <a:spcAft>
                <a:spcPts val="0"/>
              </a:spcAft>
              <a:buSzPct val="100000"/>
              <a:buChar char="●"/>
            </a:pPr>
            <a:r>
              <a:rPr lang="en-GB"/>
              <a:t>In my BTP project, we will create a Bharatanatyam Hastha mudra ontology and try to recognise those Bharatanatyam hastha mudra using Ontology.</a:t>
            </a:r>
            <a:endParaRPr/>
          </a:p>
          <a:p>
            <a:pPr indent="0" lvl="0" marL="457200" rtl="0" algn="l">
              <a:spcBef>
                <a:spcPts val="1200"/>
              </a:spcBef>
              <a:spcAft>
                <a:spcPts val="0"/>
              </a:spcAft>
              <a:buNone/>
            </a:pPr>
            <a:r>
              <a:t/>
            </a:r>
            <a:endParaRPr/>
          </a:p>
          <a:p>
            <a:pPr indent="-325755" lvl="0" marL="457200" rtl="0" algn="l">
              <a:spcBef>
                <a:spcPts val="1200"/>
              </a:spcBef>
              <a:spcAft>
                <a:spcPts val="0"/>
              </a:spcAft>
              <a:buSzPct val="100000"/>
              <a:buChar char="●"/>
            </a:pPr>
            <a:r>
              <a:rPr lang="en-GB"/>
              <a:t>Ontology, which can help us extend the Ontology to other dance gestures in future.</a:t>
            </a:r>
            <a:endParaRPr/>
          </a:p>
        </p:txBody>
      </p:sp>
      <p:sp>
        <p:nvSpPr>
          <p:cNvPr id="97" name="Google Shape;97;p19"/>
          <p:cNvSpPr txBox="1"/>
          <p:nvPr>
            <p:ph type="title"/>
          </p:nvPr>
        </p:nvSpPr>
        <p:spPr>
          <a:xfrm>
            <a:off x="311700" y="292850"/>
            <a:ext cx="8520600" cy="10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GB" sz="3180">
                <a:solidFill>
                  <a:srgbClr val="980000"/>
                </a:solidFill>
                <a:latin typeface="Playfair Display Medium"/>
                <a:ea typeface="Playfair Display Medium"/>
                <a:cs typeface="Playfair Display Medium"/>
                <a:sym typeface="Playfair Display Medium"/>
              </a:rPr>
              <a:t>Motivation : Why Ontology of Hastha Mudras?</a:t>
            </a:r>
            <a:endParaRPr b="0" sz="3180">
              <a:solidFill>
                <a:srgbClr val="980000"/>
              </a:solidFill>
              <a:latin typeface="Playfair Display Medium"/>
              <a:ea typeface="Playfair Display Medium"/>
              <a:cs typeface="Playfair Display Medium"/>
              <a:sym typeface="Playfair Display Medium"/>
            </a:endParaRPr>
          </a:p>
        </p:txBody>
      </p:sp>
      <p:pic>
        <p:nvPicPr>
          <p:cNvPr id="98" name="Google Shape;98;p19"/>
          <p:cNvPicPr preferRelativeResize="0"/>
          <p:nvPr/>
        </p:nvPicPr>
        <p:blipFill>
          <a:blip r:embed="rId3">
            <a:alphaModFix/>
          </a:blip>
          <a:stretch>
            <a:fillRect/>
          </a:stretch>
        </p:blipFill>
        <p:spPr>
          <a:xfrm>
            <a:off x="4922975" y="1489600"/>
            <a:ext cx="4000500" cy="3009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Computer vision is a fastly growing topic of research. Interaction of humans with computers is not just limited with keyboards and mouse.</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GB"/>
              <a:t>We now have AR/VR headsets and joysticks to play games, interact with each other on the metaverse or even do complex surgeries.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An Ontology for Reasoning on Body-based Gestures. [1]</a:t>
            </a:r>
            <a:endParaRPr/>
          </a:p>
          <a:p>
            <a:pPr indent="-317500" lvl="1" marL="914400" rtl="0" algn="l">
              <a:spcBef>
                <a:spcPts val="0"/>
              </a:spcBef>
              <a:spcAft>
                <a:spcPts val="0"/>
              </a:spcAft>
              <a:buSzPts val="1400"/>
              <a:buChar char="○"/>
            </a:pPr>
            <a:r>
              <a:rPr lang="en-GB"/>
              <a:t>Jean Vanderdonckt et al. made an ontology for structuring body-based gestures based on the user body and body parts, gestures and environment.</a:t>
            </a:r>
            <a:endParaRPr/>
          </a:p>
        </p:txBody>
      </p:sp>
      <p:sp>
        <p:nvSpPr>
          <p:cNvPr id="109" name="Google Shape;109;p21"/>
          <p:cNvSpPr txBox="1"/>
          <p:nvPr>
            <p:ph type="title"/>
          </p:nvPr>
        </p:nvSpPr>
        <p:spPr>
          <a:xfrm>
            <a:off x="311700" y="150525"/>
            <a:ext cx="8520600" cy="74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0" lang="en-GB" sz="3180">
                <a:solidFill>
                  <a:srgbClr val="980000"/>
                </a:solidFill>
                <a:latin typeface="Playfair Display Medium"/>
                <a:ea typeface="Playfair Display Medium"/>
                <a:cs typeface="Playfair Display Medium"/>
                <a:sym typeface="Playfair Display Medium"/>
              </a:rPr>
              <a:t>Related Work</a:t>
            </a:r>
            <a:endParaRPr b="0" sz="3180">
              <a:solidFill>
                <a:srgbClr val="980000"/>
              </a:solidFill>
              <a:latin typeface="Playfair Display Medium"/>
              <a:ea typeface="Playfair Display Medium"/>
              <a:cs typeface="Playfair Display Medium"/>
              <a:sym typeface="Playfair Display Medium"/>
            </a:endParaRPr>
          </a:p>
        </p:txBody>
      </p:sp>
      <p:sp>
        <p:nvSpPr>
          <p:cNvPr id="110" name="Google Shape;110;p2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327025" lvl="0" marL="457200" rtl="0" algn="l">
              <a:spcBef>
                <a:spcPts val="0"/>
              </a:spcBef>
              <a:spcAft>
                <a:spcPts val="0"/>
              </a:spcAft>
              <a:buSzPts val="1550"/>
              <a:buChar char="●"/>
            </a:pPr>
            <a:r>
              <a:rPr lang="en-GB" sz="1550"/>
              <a:t>An ontology was designed to represent the body-based gestures. The user, sensor and the physical environment were expressed in the Ontology Web Language using RDF triples.</a:t>
            </a:r>
            <a:endParaRPr sz="1550"/>
          </a:p>
          <a:p>
            <a:pPr indent="0" lvl="0" marL="457200" rtl="0" algn="l">
              <a:spcBef>
                <a:spcPts val="1200"/>
              </a:spcBef>
              <a:spcAft>
                <a:spcPts val="0"/>
              </a:spcAft>
              <a:buNone/>
            </a:pPr>
            <a:r>
              <a:t/>
            </a:r>
            <a:endParaRPr sz="1550"/>
          </a:p>
          <a:p>
            <a:pPr indent="-327025" lvl="0" marL="457200" rtl="0" algn="l">
              <a:spcBef>
                <a:spcPts val="1200"/>
              </a:spcBef>
              <a:spcAft>
                <a:spcPts val="0"/>
              </a:spcAft>
              <a:buSzPts val="1550"/>
              <a:buChar char="●"/>
            </a:pPr>
            <a:r>
              <a:rPr lang="en-GB" sz="1550"/>
              <a:t>The format of triples was &lt;subject,predicate,object&gt;</a:t>
            </a:r>
            <a:endParaRPr sz="1550"/>
          </a:p>
          <a:p>
            <a:pPr indent="0" lvl="0" marL="457200" rtl="0" algn="l">
              <a:spcBef>
                <a:spcPts val="1200"/>
              </a:spcBef>
              <a:spcAft>
                <a:spcPts val="1200"/>
              </a:spcAft>
              <a:buNone/>
            </a:pPr>
            <a:r>
              <a:t/>
            </a:r>
            <a:endParaRPr sz="1550"/>
          </a:p>
        </p:txBody>
      </p:sp>
      <p:sp>
        <p:nvSpPr>
          <p:cNvPr id="116" name="Google Shape;116;p22"/>
          <p:cNvSpPr txBox="1"/>
          <p:nvPr>
            <p:ph type="title"/>
          </p:nvPr>
        </p:nvSpPr>
        <p:spPr>
          <a:xfrm>
            <a:off x="311700" y="150525"/>
            <a:ext cx="8520600" cy="10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lang="en-GB" sz="3180">
                <a:solidFill>
                  <a:srgbClr val="980000"/>
                </a:solidFill>
                <a:latin typeface="Playfair Display Medium"/>
                <a:ea typeface="Playfair Display Medium"/>
                <a:cs typeface="Playfair Display Medium"/>
                <a:sym typeface="Playfair Display Medium"/>
              </a:rPr>
              <a:t>Ontology For Body</a:t>
            </a:r>
            <a:r>
              <a:rPr b="0" lang="en-GB" sz="3180">
                <a:solidFill>
                  <a:srgbClr val="980000"/>
                </a:solidFill>
                <a:latin typeface="Playfair Display Medium"/>
                <a:ea typeface="Playfair Display Medium"/>
                <a:cs typeface="Playfair Display Medium"/>
                <a:sym typeface="Playfair Display Medium"/>
              </a:rPr>
              <a:t>-</a:t>
            </a:r>
            <a:r>
              <a:rPr b="0" lang="en-GB" sz="3180">
                <a:solidFill>
                  <a:srgbClr val="980000"/>
                </a:solidFill>
                <a:latin typeface="Playfair Display Medium"/>
                <a:ea typeface="Playfair Display Medium"/>
                <a:cs typeface="Playfair Display Medium"/>
                <a:sym typeface="Playfair Display Medium"/>
              </a:rPr>
              <a:t>Based Gestures</a:t>
            </a:r>
            <a:endParaRPr b="0" sz="3180">
              <a:solidFill>
                <a:srgbClr val="980000"/>
              </a:solidFill>
              <a:latin typeface="Playfair Display Medium"/>
              <a:ea typeface="Playfair Display Medium"/>
              <a:cs typeface="Playfair Display Medium"/>
              <a:sym typeface="Playfair Display Medium"/>
            </a:endParaRPr>
          </a:p>
        </p:txBody>
      </p:sp>
      <p:pic>
        <p:nvPicPr>
          <p:cNvPr id="117" name="Google Shape;117;p22"/>
          <p:cNvPicPr preferRelativeResize="0"/>
          <p:nvPr/>
        </p:nvPicPr>
        <p:blipFill>
          <a:blip r:embed="rId3">
            <a:alphaModFix/>
          </a:blip>
          <a:stretch>
            <a:fillRect/>
          </a:stretch>
        </p:blipFill>
        <p:spPr>
          <a:xfrm>
            <a:off x="6068625" y="3319250"/>
            <a:ext cx="2940750" cy="704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